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3" r:id="rId2"/>
  </p:sldMasterIdLst>
  <p:notesMasterIdLst>
    <p:notesMasterId r:id="rId4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gwnqqWDkSj6p3IjyQBE35nmwp9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Misleading Information.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Left – bar chart height inappropriate. Right, axes labelling is missing, too many color.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Compare different categories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SG"/>
              <a:t>IUGR – intrauterine growth restriction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3" name="Google Shape;533;p4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4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hyperlink" Target="https://viz.wtf/image/64665183798706176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viz.wtf/image/664318320965795840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viz.wtf/image/64348471920867737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viz.wtf/image/630887965804150786" TargetMode="External"/><Relationship Id="rId4" Type="http://schemas.openxmlformats.org/officeDocument/2006/relationships/hyperlink" Target="https://viz.wtf/image/63379083744208486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nutsandboltsspeedtraining.com/powerpoint-tutorials/data-visualizati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ature.com/articles/s41598-018-34834-5#Sec9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nature.com/articles/s41598-018-34834-5#Sec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www.nature.com/articles/s41598-018-34834-5#Sec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towardsdatascience.com/understanding-boxplots-5e2df7bcbd5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mindtools.com/pages/article/Charts_and_Diagrams.htm#:~:text=The%20word%20%22chart%22%20is%20usually,as%20shown%20in%20figure%20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hyperlink" Target="https://www.nature.com/articles/s41598-018-34834-5#Sec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www.datanovia.com/en/blog/how-to-add-p-values-onto-a-grouped-ggplot-using-the-ggpubr-r-packag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nutsandboltsspeedtraining.com/powerpoint-tutorials/data-visualization/" TargetMode="Externa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www.mindtools.com/pages/article/Charts_and_Diagrams.htm#:~:text=The%20word%20%22chart%22%20is%20usually,as%20shown%20in%20figure%20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hyperlink" Target="https://www.mathsisfun.com/data/scatter-xy-plot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hyperlink" Target="https://www.mathsisfun.com/data/scatter-xy-plot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hyperlink" Target="https://www.tibco.com/reference-center/what-is-a-histogram-char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hyperlink" Target="https://medium.com/@siddhardhan23/data-visualization-in-python-a90ddb706b23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ature.com/articles/s41598-022-07883-0#Sec2" TargetMode="Externa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ature.com/articles/s41598-018-34834-5#Sec9" TargetMode="Externa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hyperlink" Target="https://link.springer.com/article/10.1007/s10439-018-2019-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hyperlink" Target="https://nutsandboltsspeedtraining.com/powerpoint-tutorials/data-visualization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siddhardhan23/data-visualization-in-python-a90ddb706b2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 txBox="1"/>
          <p:nvPr/>
        </p:nvSpPr>
        <p:spPr>
          <a:xfrm>
            <a:off x="986118" y="306189"/>
            <a:ext cx="7540500" cy="226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SG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WQD 7003 </a:t>
            </a:r>
            <a:br>
              <a:rPr lang="en-SG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SG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/>
          </a:p>
        </p:txBody>
      </p:sp>
      <p:sp>
        <p:nvSpPr>
          <p:cNvPr id="84" name="Google Shape;84;p1"/>
          <p:cNvSpPr txBox="1"/>
          <p:nvPr/>
        </p:nvSpPr>
        <p:spPr>
          <a:xfrm>
            <a:off x="1013010" y="2555563"/>
            <a:ext cx="77032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6 – DATA VISUALIZATION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186" name="Google Shape;186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10</a:t>
            </a:fld>
            <a:endParaRPr/>
          </a:p>
        </p:txBody>
      </p:sp>
      <p:pic>
        <p:nvPicPr>
          <p:cNvPr id="187" name="Google Shape;187;p10" descr="o_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3608" y="1351399"/>
            <a:ext cx="6562596" cy="263871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2536288" y="4293505"/>
            <a:ext cx="407142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main key message?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11</a:t>
            </a:fld>
            <a:endParaRPr/>
          </a:p>
        </p:txBody>
      </p:sp>
      <p:pic>
        <p:nvPicPr>
          <p:cNvPr id="196" name="Google Shape;196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272" y="1840108"/>
            <a:ext cx="3342138" cy="267371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 txBox="1"/>
          <p:nvPr/>
        </p:nvSpPr>
        <p:spPr>
          <a:xfrm>
            <a:off x="2629163" y="1256933"/>
            <a:ext cx="38856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problem? </a:t>
            </a:r>
            <a:endParaRPr/>
          </a:p>
        </p:txBody>
      </p:sp>
      <p:sp>
        <p:nvSpPr>
          <p:cNvPr id="198" name="Google Shape;198;p11"/>
          <p:cNvSpPr txBox="1"/>
          <p:nvPr/>
        </p:nvSpPr>
        <p:spPr>
          <a:xfrm>
            <a:off x="61376" y="4590743"/>
            <a:ext cx="254671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https://viz.wtf/image/664318320965795840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199" name="Google Shape;199;p11"/>
          <p:cNvGrpSpPr/>
          <p:nvPr/>
        </p:nvGrpSpPr>
        <p:grpSpPr>
          <a:xfrm>
            <a:off x="6925543" y="1234895"/>
            <a:ext cx="2218457" cy="2999456"/>
            <a:chOff x="6925543" y="1234895"/>
            <a:chExt cx="2218457" cy="2999456"/>
          </a:xfrm>
        </p:grpSpPr>
        <p:pic>
          <p:nvPicPr>
            <p:cNvPr id="200" name="Google Shape;200;p11"/>
            <p:cNvPicPr preferRelativeResize="0"/>
            <p:nvPr/>
          </p:nvPicPr>
          <p:blipFill rotWithShape="1">
            <a:blip r:embed="rId6">
              <a:alphaModFix/>
            </a:blip>
            <a:srcRect l="16346" t="12048" r="19578" b="13374"/>
            <a:stretch/>
          </p:blipFill>
          <p:spPr>
            <a:xfrm>
              <a:off x="6984060" y="1234895"/>
              <a:ext cx="1775100" cy="2673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11"/>
            <p:cNvSpPr txBox="1"/>
            <p:nvPr/>
          </p:nvSpPr>
          <p:spPr>
            <a:xfrm>
              <a:off x="6925543" y="4018907"/>
              <a:ext cx="2218457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8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https://viz.wtf/image/646651837987061760</a:t>
              </a:r>
              <a:r>
                <a:rPr lang="en-SG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  <p:grpSp>
        <p:nvGrpSpPr>
          <p:cNvPr id="202" name="Google Shape;202;p11"/>
          <p:cNvGrpSpPr/>
          <p:nvPr/>
        </p:nvGrpSpPr>
        <p:grpSpPr>
          <a:xfrm>
            <a:off x="3839716" y="1840108"/>
            <a:ext cx="2971024" cy="3279549"/>
            <a:chOff x="3839716" y="1840108"/>
            <a:chExt cx="2971024" cy="3279549"/>
          </a:xfrm>
        </p:grpSpPr>
        <p:pic>
          <p:nvPicPr>
            <p:cNvPr id="203" name="Google Shape;203;p11" descr="Portuguese presidential elections, one of many WTF vizualizations by right wing candidate André Ventura.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923186" y="1840108"/>
              <a:ext cx="2887554" cy="3247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11"/>
            <p:cNvSpPr txBox="1"/>
            <p:nvPr/>
          </p:nvSpPr>
          <p:spPr>
            <a:xfrm>
              <a:off x="3839716" y="4904213"/>
              <a:ext cx="2165088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8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https://viz.wtf/image/643484719208677376</a:t>
              </a:r>
              <a:r>
                <a:rPr lang="en-SG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Ineffective Visualization - Example</a:t>
            </a:r>
            <a:endParaRPr/>
          </a:p>
        </p:txBody>
      </p:sp>
      <p:sp>
        <p:nvSpPr>
          <p:cNvPr id="211" name="Google Shape;211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12</a:t>
            </a:fld>
            <a:endParaRPr/>
          </a:p>
        </p:txBody>
      </p:sp>
      <p:sp>
        <p:nvSpPr>
          <p:cNvPr id="212" name="Google Shape;212;p12"/>
          <p:cNvSpPr txBox="1"/>
          <p:nvPr/>
        </p:nvSpPr>
        <p:spPr>
          <a:xfrm>
            <a:off x="2629163" y="1256933"/>
            <a:ext cx="38856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the problem? </a:t>
            </a:r>
            <a:endParaRPr/>
          </a:p>
        </p:txBody>
      </p:sp>
      <p:sp>
        <p:nvSpPr>
          <p:cNvPr id="213" name="Google Shape;213;p12"/>
          <p:cNvSpPr txBox="1"/>
          <p:nvPr/>
        </p:nvSpPr>
        <p:spPr>
          <a:xfrm>
            <a:off x="244256" y="4029533"/>
            <a:ext cx="254671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https://viz.wtf/image/633790837442084864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14" name="Google Shape;214;p12"/>
          <p:cNvSpPr txBox="1"/>
          <p:nvPr/>
        </p:nvSpPr>
        <p:spPr>
          <a:xfrm>
            <a:off x="4999370" y="4859095"/>
            <a:ext cx="216508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https://viz.wtf/image/630887965804150786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936" y="1958163"/>
            <a:ext cx="4252576" cy="202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31488" y="2195125"/>
            <a:ext cx="4252576" cy="266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223" name="Google Shape;223;p13"/>
          <p:cNvSpPr txBox="1">
            <a:spLocks noGrp="1"/>
          </p:cNvSpPr>
          <p:nvPr>
            <p:ph type="body" idx="1"/>
          </p:nvPr>
        </p:nvSpPr>
        <p:spPr>
          <a:xfrm>
            <a:off x="632975" y="1314922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 b="1"/>
              <a:t>Key important principle </a:t>
            </a:r>
            <a:r>
              <a:rPr lang="en-SG"/>
              <a:t>of visualization</a:t>
            </a:r>
            <a:endParaRPr/>
          </a:p>
          <a:p>
            <a:pPr marL="627063" lvl="1" indent="-31749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Graphical Integrity </a:t>
            </a:r>
            <a:endParaRPr/>
          </a:p>
          <a:p>
            <a:pPr marL="627063" lvl="1" indent="-31749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Simple &amp; straight forward</a:t>
            </a:r>
            <a:endParaRPr/>
          </a:p>
          <a:p>
            <a:pPr marL="627063" lvl="1" indent="-31749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Use color strategically </a:t>
            </a:r>
            <a:endParaRPr/>
          </a:p>
          <a:p>
            <a:pPr marL="627063" lvl="1" indent="-31749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Bring out the key message visualization</a:t>
            </a:r>
            <a:endParaRPr/>
          </a:p>
          <a:p>
            <a:pPr marL="627063" lvl="1" indent="-31749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SG"/>
              <a:t>Tell a story with data</a:t>
            </a:r>
            <a:endParaRPr/>
          </a:p>
        </p:txBody>
      </p:sp>
      <p:sp>
        <p:nvSpPr>
          <p:cNvPr id="224" name="Google Shape;22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13</a:t>
            </a:fld>
            <a:endParaRPr/>
          </a:p>
        </p:txBody>
      </p:sp>
      <p:pic>
        <p:nvPicPr>
          <p:cNvPr id="225" name="Google Shape;225;p13"/>
          <p:cNvPicPr preferRelativeResize="0"/>
          <p:nvPr/>
        </p:nvPicPr>
        <p:blipFill rotWithShape="1">
          <a:blip r:embed="rId4">
            <a:alphaModFix/>
          </a:blip>
          <a:srcRect l="674" r="642"/>
          <a:stretch/>
        </p:blipFill>
        <p:spPr>
          <a:xfrm>
            <a:off x="5117005" y="2571750"/>
            <a:ext cx="3953679" cy="251139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3"/>
          <p:cNvSpPr/>
          <p:nvPr/>
        </p:nvSpPr>
        <p:spPr>
          <a:xfrm>
            <a:off x="4670374" y="1762125"/>
            <a:ext cx="4762500" cy="3924300"/>
          </a:xfrm>
          <a:prstGeom prst="mathMultiply">
            <a:avLst>
              <a:gd name="adj1" fmla="val 3942"/>
            </a:avLst>
          </a:prstGeom>
          <a:solidFill>
            <a:srgbClr val="FF0000"/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Type of Graphs</a:t>
            </a:r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body" idx="1"/>
          </p:nvPr>
        </p:nvSpPr>
        <p:spPr>
          <a:xfrm>
            <a:off x="632975" y="1314922"/>
            <a:ext cx="8074798" cy="3607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Bar chart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Box Plot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Line graph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Pie Chart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Scatter plot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Histogram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Pair plot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Heatmap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Contour plot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Char char="•"/>
            </a:pPr>
            <a:r>
              <a:rPr lang="en-SG"/>
              <a:t>Others… 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2072"/>
              <a:buNone/>
            </a:pPr>
            <a:endParaRPr/>
          </a:p>
        </p:txBody>
      </p:sp>
      <p:sp>
        <p:nvSpPr>
          <p:cNvPr id="234" name="Google Shape;234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15</a:t>
            </a:fld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0" y="4904213"/>
            <a:ext cx="576461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5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lang="en-SG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474" y="2029320"/>
            <a:ext cx="3548452" cy="276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37215" y="2029319"/>
            <a:ext cx="3548452" cy="276779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5"/>
          <p:cNvSpPr txBox="1"/>
          <p:nvPr/>
        </p:nvSpPr>
        <p:spPr>
          <a:xfrm>
            <a:off x="825646" y="1315591"/>
            <a:ext cx="700455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 provides a visual presentation of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categorical data</a:t>
            </a: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16</a:t>
            </a:fld>
            <a:endParaRPr/>
          </a:p>
        </p:txBody>
      </p:sp>
      <p:sp>
        <p:nvSpPr>
          <p:cNvPr id="253" name="Google Shape;253;p16"/>
          <p:cNvSpPr txBox="1"/>
          <p:nvPr/>
        </p:nvSpPr>
        <p:spPr>
          <a:xfrm>
            <a:off x="1445303" y="1315591"/>
            <a:ext cx="64878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series for comparison.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6149" y="1986384"/>
            <a:ext cx="42196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17</a:t>
            </a:fld>
            <a:endParaRPr/>
          </a:p>
        </p:txBody>
      </p:sp>
      <p:grpSp>
        <p:nvGrpSpPr>
          <p:cNvPr id="262" name="Google Shape;262;p17"/>
          <p:cNvGrpSpPr/>
          <p:nvPr/>
        </p:nvGrpSpPr>
        <p:grpSpPr>
          <a:xfrm>
            <a:off x="1319395" y="1294465"/>
            <a:ext cx="6505210" cy="2746559"/>
            <a:chOff x="1445606" y="2110370"/>
            <a:chExt cx="7463263" cy="3151057"/>
          </a:xfrm>
        </p:grpSpPr>
        <p:pic>
          <p:nvPicPr>
            <p:cNvPr id="263" name="Google Shape;263;p17"/>
            <p:cNvPicPr preferRelativeResize="0"/>
            <p:nvPr/>
          </p:nvPicPr>
          <p:blipFill rotWithShape="1">
            <a:blip r:embed="rId4">
              <a:alphaModFix/>
            </a:blip>
            <a:srcRect t="65185" r="168"/>
            <a:stretch/>
          </p:blipFill>
          <p:spPr>
            <a:xfrm>
              <a:off x="1445606" y="2844927"/>
              <a:ext cx="7463263" cy="241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17"/>
            <p:cNvSpPr txBox="1"/>
            <p:nvPr/>
          </p:nvSpPr>
          <p:spPr>
            <a:xfrm>
              <a:off x="3138597" y="2110370"/>
              <a:ext cx="4077280" cy="529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2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in Error Bar</a:t>
              </a:r>
              <a:endPara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7"/>
          <p:cNvSpPr txBox="1"/>
          <p:nvPr/>
        </p:nvSpPr>
        <p:spPr>
          <a:xfrm>
            <a:off x="1001487" y="4332539"/>
            <a:ext cx="79647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lang="en-SG" sz="800" b="1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https://www.nature.com/articles/s41598-018-34834-5#Sec9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18</a:t>
            </a:fld>
            <a:endParaRPr/>
          </a:p>
        </p:txBody>
      </p:sp>
      <p:sp>
        <p:nvSpPr>
          <p:cNvPr id="273" name="Google Shape;273;p18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significance level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1001487" y="4675444"/>
            <a:ext cx="796473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lang="en-SG" sz="800" b="1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https://www.nature.com/articles/s41598-018-34834-5#Sec9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5">
            <a:alphaModFix/>
          </a:blip>
          <a:srcRect t="51727" b="-151"/>
          <a:stretch/>
        </p:blipFill>
        <p:spPr>
          <a:xfrm>
            <a:off x="2356925" y="1842105"/>
            <a:ext cx="3992016" cy="277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Bar/Column Chart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19</a:t>
            </a:fld>
            <a:endParaRPr/>
          </a:p>
        </p:txBody>
      </p:sp>
      <p:sp>
        <p:nvSpPr>
          <p:cNvPr id="283" name="Google Shape;283;p19"/>
          <p:cNvSpPr txBox="1"/>
          <p:nvPr/>
        </p:nvSpPr>
        <p:spPr>
          <a:xfrm>
            <a:off x="4254495" y="1300309"/>
            <a:ext cx="4828545" cy="3385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message do we get from here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IUGR have significantly higher distensibility than IUGR at all pressure (p&lt;0.05)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Severe IUGR have significantly higher distensibility than IUGR at pressure higher than 10mmHg (p&lt;0.05)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Distensibility decreases as pressure increases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187422" y="4255037"/>
            <a:ext cx="38707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lang="en-SG" sz="800" b="1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https://www.nature.com/articles/s41598-018-34834-5#Sec9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9"/>
          <p:cNvPicPr preferRelativeResize="0"/>
          <p:nvPr/>
        </p:nvPicPr>
        <p:blipFill rotWithShape="1">
          <a:blip r:embed="rId5">
            <a:alphaModFix/>
          </a:blip>
          <a:srcRect t="51727" b="-151"/>
          <a:stretch/>
        </p:blipFill>
        <p:spPr>
          <a:xfrm>
            <a:off x="177775" y="1429393"/>
            <a:ext cx="3992016" cy="277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Outline</a:t>
            </a:r>
            <a:endParaRPr/>
          </a:p>
        </p:txBody>
      </p:sp>
      <p:sp>
        <p:nvSpPr>
          <p:cNvPr id="92" name="Google Shape;92;p2"/>
          <p:cNvSpPr txBox="1">
            <a:spLocks noGrp="1"/>
          </p:cNvSpPr>
          <p:nvPr>
            <p:ph type="body" idx="1"/>
          </p:nvPr>
        </p:nvSpPr>
        <p:spPr>
          <a:xfrm>
            <a:off x="632975" y="1307728"/>
            <a:ext cx="8074798" cy="1670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428625" lvl="0" indent="-4286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lang="en-SG" b="0" i="0" u="none" strike="noStrike"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SG">
                <a:latin typeface="Arial"/>
                <a:ea typeface="Arial"/>
                <a:cs typeface="Arial"/>
                <a:sym typeface="Arial"/>
              </a:rPr>
              <a:t>Visualization</a:t>
            </a:r>
            <a:endParaRPr/>
          </a:p>
          <a:p>
            <a:pPr marL="428625" lvl="0" indent="-4286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lang="en-SG" b="0" i="0" u="none" strike="noStrike">
                <a:latin typeface="Arial"/>
                <a:ea typeface="Arial"/>
                <a:cs typeface="Arial"/>
                <a:sym typeface="Arial"/>
              </a:rPr>
              <a:t>Ineffective Visualization</a:t>
            </a:r>
            <a:endParaRPr/>
          </a:p>
          <a:p>
            <a:pPr marL="428625" lvl="0" indent="-4286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lang="en-SG">
                <a:latin typeface="Arial"/>
                <a:ea typeface="Arial"/>
                <a:cs typeface="Arial"/>
                <a:sym typeface="Arial"/>
              </a:rPr>
              <a:t>Type of visualization</a:t>
            </a:r>
            <a:endParaRPr/>
          </a:p>
          <a:p>
            <a:pPr marL="428625" lvl="0" indent="-4286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Arial"/>
              <a:buAutoNum type="romanUcPeriod"/>
            </a:pPr>
            <a:r>
              <a:rPr lang="en-SG" b="0" i="0" u="none" strike="noStrike">
                <a:latin typeface="Arial"/>
                <a:ea typeface="Arial"/>
                <a:cs typeface="Arial"/>
                <a:sym typeface="Arial"/>
              </a:rPr>
              <a:t>Tips and Tricks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Box plot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20</a:t>
            </a:fld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-126087" y="4845290"/>
            <a:ext cx="387077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https://towardsdatascience.com/understanding-boxplots-5e2df7bcbd51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/>
        </p:nvSpPr>
        <p:spPr>
          <a:xfrm>
            <a:off x="678434" y="1333469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Demonstrate the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locality, spread and skewness </a:t>
            </a: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groups of numerical data through their quartiles.</a:t>
            </a:r>
            <a:endParaRPr/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4431" y="2227194"/>
            <a:ext cx="4811524" cy="240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–Box plot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21</a:t>
            </a:fld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678434" y="1258315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Wish to know the distribution of heart rate differs for people resting, walking and running.</a:t>
            </a:r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2158852"/>
            <a:ext cx="4439031" cy="288231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/>
        </p:nvSpPr>
        <p:spPr>
          <a:xfrm>
            <a:off x="5174524" y="2289662"/>
            <a:ext cx="3638550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 heart increases by the level of exercise activity.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significant jump in the median heart rate for those running from walking.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distribution of recorded heart rates for those running varies much more than the distribution for those recorded after rest or walking.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SG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maximum recorded heart rate for running is 150 beats per minute.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2237066" y="2253689"/>
            <a:ext cx="4669865" cy="2632973"/>
            <a:chOff x="358684" y="2253689"/>
            <a:chExt cx="4669865" cy="2632973"/>
          </a:xfrm>
        </p:grpSpPr>
        <p:pic>
          <p:nvPicPr>
            <p:cNvPr id="311" name="Google Shape;311;p22" descr="Graphs and Charts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8684" y="2253689"/>
              <a:ext cx="4549193" cy="24246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2"/>
            <p:cNvSpPr txBox="1"/>
            <p:nvPr/>
          </p:nvSpPr>
          <p:spPr>
            <a:xfrm>
              <a:off x="358685" y="4548108"/>
              <a:ext cx="46698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800" b="0" i="0" u="sng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https://www.mindtools.com/pages/article/Charts_and_Diagrams.htm#:~:text=The%20word%20%22chart%22%20is%20usually,as%20shown%20in%20figure%201</a:t>
              </a:r>
              <a:r>
                <a:rPr lang="en-SG" sz="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/>
            </a:p>
          </p:txBody>
        </p:sp>
      </p:grpSp>
      <p:pic>
        <p:nvPicPr>
          <p:cNvPr id="313" name="Google Shape;313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22</a:t>
            </a:fld>
            <a:endParaRPr/>
          </a:p>
        </p:txBody>
      </p:sp>
      <p:sp>
        <p:nvSpPr>
          <p:cNvPr id="316" name="Google Shape;316;p22"/>
          <p:cNvSpPr txBox="1"/>
          <p:nvPr/>
        </p:nvSpPr>
        <p:spPr>
          <a:xfrm>
            <a:off x="678434" y="1333469"/>
            <a:ext cx="778713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Useful for showing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trends</a:t>
            </a: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for identifying whether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two variables relate</a:t>
            </a: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 (or "correlate with") one another.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23" name="Google Shape;323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23</a:t>
            </a:fld>
            <a:endParaRPr/>
          </a:p>
        </p:txBody>
      </p:sp>
      <p:sp>
        <p:nvSpPr>
          <p:cNvPr id="324" name="Google Shape;324;p23"/>
          <p:cNvSpPr txBox="1"/>
          <p:nvPr/>
        </p:nvSpPr>
        <p:spPr>
          <a:xfrm>
            <a:off x="1445303" y="1315591"/>
            <a:ext cx="64878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series for comparison.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2767" y="1777256"/>
            <a:ext cx="4178466" cy="32403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 txBox="1"/>
          <p:nvPr/>
        </p:nvSpPr>
        <p:spPr>
          <a:xfrm>
            <a:off x="0" y="4904213"/>
            <a:ext cx="773756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https://www.mindtools.com/pages/article/Charts_and_Diagrams.htm#:~:text=The%20word%20%22chart%22%20is%20usually,as%20shown%20in%20figure%201.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33" name="Google Shape;333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24</a:t>
            </a:fld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Error Bar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4728753" y="4428709"/>
            <a:ext cx="42374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lang="en-SG" sz="800" b="1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https://www.nature.com/articles/s41598-018-34834-5#Sec9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4"/>
          <p:cNvPicPr preferRelativeResize="0"/>
          <p:nvPr/>
        </p:nvPicPr>
        <p:blipFill rotWithShape="1">
          <a:blip r:embed="rId5">
            <a:alphaModFix/>
          </a:blip>
          <a:srcRect b="51577"/>
          <a:stretch/>
        </p:blipFill>
        <p:spPr>
          <a:xfrm>
            <a:off x="4846579" y="1902802"/>
            <a:ext cx="3584229" cy="249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601" y="1902802"/>
            <a:ext cx="3599553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4"/>
          <p:cNvSpPr txBox="1"/>
          <p:nvPr/>
        </p:nvSpPr>
        <p:spPr>
          <a:xfrm>
            <a:off x="466182" y="4505366"/>
            <a:ext cx="34529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https://www.statalist.org/forums/forum/general-stata-discussion/general/1483503-how-to-add-tailor-made-error-bars-to-a-line-graph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Line Graph</a:t>
            </a:r>
            <a:endParaRPr/>
          </a:p>
        </p:txBody>
      </p:sp>
      <p:sp>
        <p:nvSpPr>
          <p:cNvPr id="345" name="Google Shape;345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25</a:t>
            </a:fld>
            <a:endParaRPr/>
          </a:p>
        </p:txBody>
      </p:sp>
      <p:sp>
        <p:nvSpPr>
          <p:cNvPr id="346" name="Google Shape;346;p25"/>
          <p:cNvSpPr txBox="1"/>
          <p:nvPr/>
        </p:nvSpPr>
        <p:spPr>
          <a:xfrm>
            <a:off x="2795058" y="1294465"/>
            <a:ext cx="35538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in significance level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557459" y="4442548"/>
            <a:ext cx="23077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https://www.datanovia.com/en/blog/how-to-add-p-values-onto-a-grouped-ggplot-using-the-ggpubr-r-package/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967" y="1756130"/>
            <a:ext cx="2791881" cy="3055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Pie Chart</a:t>
            </a:r>
            <a:endParaRPr/>
          </a:p>
        </p:txBody>
      </p:sp>
      <p:sp>
        <p:nvSpPr>
          <p:cNvPr id="355" name="Google Shape;355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26</a:t>
            </a:fld>
            <a:endParaRPr/>
          </a:p>
        </p:txBody>
      </p:sp>
      <p:sp>
        <p:nvSpPr>
          <p:cNvPr id="356" name="Google Shape;356;p26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show the proportional to the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fraction</a:t>
            </a: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of the whole in each category  </a:t>
            </a:r>
            <a:endParaRPr/>
          </a:p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172" y="1936936"/>
            <a:ext cx="6645198" cy="269637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Pie Chart</a:t>
            </a:r>
            <a:endParaRPr/>
          </a:p>
        </p:txBody>
      </p:sp>
      <p:sp>
        <p:nvSpPr>
          <p:cNvPr id="365" name="Google Shape;365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27</a:t>
            </a:fld>
            <a:endParaRPr/>
          </a:p>
        </p:txBody>
      </p:sp>
      <p:sp>
        <p:nvSpPr>
          <p:cNvPr id="366" name="Google Shape;366;p27"/>
          <p:cNvSpPr txBox="1"/>
          <p:nvPr/>
        </p:nvSpPr>
        <p:spPr>
          <a:xfrm>
            <a:off x="502086" y="1437532"/>
            <a:ext cx="6079417" cy="313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Tip 1: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 careful </a:t>
            </a:r>
            <a:r>
              <a:rPr lang="en-SG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not to use too many segments</a:t>
            </a: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in your pie chart. More than six and it gets far too crowded.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Tip 2: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If you want to </a:t>
            </a:r>
            <a:r>
              <a:rPr lang="en-SG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emphasize</a:t>
            </a: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one of the segments, you can </a:t>
            </a:r>
            <a:r>
              <a:rPr lang="en-SG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detach it a little </a:t>
            </a: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from the main pie.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800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Limitation: </a:t>
            </a: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Pie chart can </a:t>
            </a:r>
            <a:r>
              <a:rPr lang="en-SG" sz="18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mask the relative sizes and importance of the percentages</a:t>
            </a:r>
            <a:r>
              <a:rPr lang="en-SG" sz="18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. Consider whether a bar graph would better illustrate your intentions.</a:t>
            </a:r>
            <a:endParaRPr/>
          </a:p>
        </p:txBody>
      </p:sp>
      <p:sp>
        <p:nvSpPr>
          <p:cNvPr id="367" name="Google Shape;367;p27"/>
          <p:cNvSpPr txBox="1"/>
          <p:nvPr/>
        </p:nvSpPr>
        <p:spPr>
          <a:xfrm>
            <a:off x="0" y="4933441"/>
            <a:ext cx="83515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https://www.mindtools.com/pages/article/Charts_and_Diagrams.htm#:~:text=The%20word%20%22chart%22%20is%20usually,as%20shown%20in%20figure%201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5">
            <a:alphaModFix/>
          </a:blip>
          <a:srcRect l="13429" t="9391" r="16285" b="11230"/>
          <a:stretch/>
        </p:blipFill>
        <p:spPr>
          <a:xfrm>
            <a:off x="6408040" y="1853307"/>
            <a:ext cx="2735960" cy="230777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6904953" y="4155086"/>
            <a:ext cx="2042160" cy="34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https://www.w3schools.com/python/matplotlib_pie_charts.asp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28</a:t>
            </a:fld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678434" y="1333469"/>
            <a:ext cx="814334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To plot data points on a horizontal and a vertical axis in the attempt to show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how much one variable is affected by another</a:t>
            </a:r>
            <a:endParaRPr/>
          </a:p>
        </p:txBody>
      </p:sp>
      <p:sp>
        <p:nvSpPr>
          <p:cNvPr id="378" name="Google Shape;378;p28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https://www.mathsisfun.com/data/scatter-xy-plots.html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0" y="1940853"/>
            <a:ext cx="4572000" cy="278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86" name="Google Shape;386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29</a:t>
            </a:fld>
            <a:endParaRPr/>
          </a:p>
        </p:txBody>
      </p:sp>
      <p:sp>
        <p:nvSpPr>
          <p:cNvPr id="387" name="Google Shape;387;p29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Tell us about correlation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https://www.mathsisfun.com/data/scatter-xy-plots.html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89" name="Google Shape;38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335" y="2206029"/>
            <a:ext cx="8477060" cy="169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Learning Outcomes</a:t>
            </a: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2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At the end of this lecture, student will be able to: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understand the definition(s) of the visualization and interpretations of the notion.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understand categories of visualization and application areas</a:t>
            </a:r>
            <a:endParaRPr/>
          </a:p>
          <a:p>
            <a:pPr marL="6858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n-SG"/>
              <a:t>To select and design effective data visualizations for data exploration and answer particular research questions. </a:t>
            </a:r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396" name="Google Shape;396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30</a:t>
            </a:fld>
            <a:endParaRPr/>
          </a:p>
        </p:txBody>
      </p:sp>
      <p:sp>
        <p:nvSpPr>
          <p:cNvPr id="397" name="Google Shape;397;p30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trendline to show the best fit line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0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pic>
        <p:nvPicPr>
          <p:cNvPr id="399" name="Google Shape;39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4991" y="1930282"/>
            <a:ext cx="474345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0"/>
          <p:cNvSpPr txBox="1"/>
          <p:nvPr/>
        </p:nvSpPr>
        <p:spPr>
          <a:xfrm>
            <a:off x="3964048" y="2886702"/>
            <a:ext cx="2981284" cy="5232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407" name="Google Shape;407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31</a:t>
            </a:fld>
            <a:endParaRPr/>
          </a:p>
        </p:txBody>
      </p:sp>
      <p:sp>
        <p:nvSpPr>
          <p:cNvPr id="408" name="Google Shape;408;p31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third categorical variable using different marker colors/types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1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pic>
        <p:nvPicPr>
          <p:cNvPr id="410" name="Google Shape;41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770" y="1876477"/>
            <a:ext cx="3727299" cy="218548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1"/>
          <p:cNvSpPr txBox="1"/>
          <p:nvPr/>
        </p:nvSpPr>
        <p:spPr>
          <a:xfrm>
            <a:off x="455007" y="4196018"/>
            <a:ext cx="34268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Investigate the relationship of height and diameter for Milton and Ferson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3893" y="1876477"/>
            <a:ext cx="3611457" cy="2531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/>
        </p:nvSpPr>
        <p:spPr>
          <a:xfrm>
            <a:off x="4996209" y="4302499"/>
            <a:ext cx="342682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Investigate the relationship velocity and diameter for Peak Systolic, Time-average and End-diastolic velocity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Scatter Plot</a:t>
            </a:r>
            <a:endParaRPr/>
          </a:p>
        </p:txBody>
      </p:sp>
      <p:sp>
        <p:nvSpPr>
          <p:cNvPr id="420" name="Google Shape;42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32</a:t>
            </a:fld>
            <a:endParaRPr/>
          </a:p>
        </p:txBody>
      </p:sp>
      <p:sp>
        <p:nvSpPr>
          <p:cNvPr id="421" name="Google Shape;421;p32"/>
          <p:cNvSpPr txBox="1"/>
          <p:nvPr/>
        </p:nvSpPr>
        <p:spPr>
          <a:xfrm>
            <a:off x="678434" y="1333469"/>
            <a:ext cx="81433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Add a third continuous variable using different markers size / colors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2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https://chartio.com/learn/charts/what-is-a-scatter-plot/</a:t>
            </a:r>
            <a:endParaRPr/>
          </a:p>
        </p:txBody>
      </p:sp>
      <p:sp>
        <p:nvSpPr>
          <p:cNvPr id="423" name="Google Shape;423;p32"/>
          <p:cNvSpPr txBox="1"/>
          <p:nvPr/>
        </p:nvSpPr>
        <p:spPr>
          <a:xfrm>
            <a:off x="455007" y="4353005"/>
            <a:ext cx="34268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Larger point indicates higher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4996209" y="4459486"/>
            <a:ext cx="34268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4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Darker color indicates higher 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551" y="2050908"/>
            <a:ext cx="3030898" cy="2248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7507" y="1953817"/>
            <a:ext cx="3324225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Histogram</a:t>
            </a:r>
            <a:endParaRPr/>
          </a:p>
        </p:txBody>
      </p:sp>
      <p:sp>
        <p:nvSpPr>
          <p:cNvPr id="433" name="Google Shape;433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33</a:t>
            </a:fld>
            <a:endParaRPr/>
          </a:p>
        </p:txBody>
      </p:sp>
      <p:sp>
        <p:nvSpPr>
          <p:cNvPr id="434" name="Google Shape;434;p33"/>
          <p:cNvSpPr txBox="1"/>
          <p:nvPr/>
        </p:nvSpPr>
        <p:spPr>
          <a:xfrm>
            <a:off x="678435" y="1333469"/>
            <a:ext cx="414121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graph that shows the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frequency</a:t>
            </a:r>
            <a:r>
              <a:rPr lang="en-SG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numerical data using rectangles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display a </a:t>
            </a:r>
            <a:r>
              <a:rPr lang="en-SG" sz="20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comparison of the distribution</a:t>
            </a:r>
            <a:r>
              <a:rPr lang="en-SG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certain numerical data in various ranges of intervals</a:t>
            </a:r>
            <a:endParaRPr/>
          </a:p>
        </p:txBody>
      </p:sp>
      <p:sp>
        <p:nvSpPr>
          <p:cNvPr id="435" name="Google Shape;435;p33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https://www.tibco.com/reference-center/what-is-a-histogram-chart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4450" y="1333469"/>
            <a:ext cx="36957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Pair plot</a:t>
            </a:r>
            <a:endParaRPr/>
          </a:p>
        </p:txBody>
      </p:sp>
      <p:sp>
        <p:nvSpPr>
          <p:cNvPr id="443" name="Google Shape;443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34</a:t>
            </a:fld>
            <a:endParaRPr/>
          </a:p>
        </p:txBody>
      </p:sp>
      <p:sp>
        <p:nvSpPr>
          <p:cNvPr id="444" name="Google Shape;444;p34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https://medium.com/@siddhardhan23/data-visualization-in-python-a90ddb706b23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45" name="Google Shape;44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576" y="1061320"/>
            <a:ext cx="4382435" cy="387212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4"/>
          <p:cNvSpPr txBox="1"/>
          <p:nvPr/>
        </p:nvSpPr>
        <p:spPr>
          <a:xfrm>
            <a:off x="5918063" y="1429393"/>
            <a:ext cx="313717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Histogram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SG" sz="2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scatter plot</a:t>
            </a:r>
            <a:endParaRPr sz="20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0827" y="1327057"/>
            <a:ext cx="4177608" cy="371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Heatmap</a:t>
            </a:r>
            <a:endParaRPr/>
          </a:p>
        </p:txBody>
      </p:sp>
      <p:sp>
        <p:nvSpPr>
          <p:cNvPr id="454" name="Google Shape;454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35</a:t>
            </a:fld>
            <a:endParaRPr/>
          </a:p>
        </p:txBody>
      </p:sp>
      <p:sp>
        <p:nvSpPr>
          <p:cNvPr id="455" name="Google Shape;455;p35"/>
          <p:cNvSpPr txBox="1"/>
          <p:nvPr/>
        </p:nvSpPr>
        <p:spPr>
          <a:xfrm>
            <a:off x="0" y="4933441"/>
            <a:ext cx="4572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https://www.nature.com/articles/s41598-022-07883-0#Sec2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Contour plot</a:t>
            </a:r>
            <a:endParaRPr/>
          </a:p>
        </p:txBody>
      </p:sp>
      <p:sp>
        <p:nvSpPr>
          <p:cNvPr id="462" name="Google Shape;462;p36"/>
          <p:cNvSpPr txBox="1">
            <a:spLocks noGrp="1"/>
          </p:cNvSpPr>
          <p:nvPr>
            <p:ph type="body" idx="1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Graphical technique for representing a 3-dimensional surface by plotting constant z slices, called contours, on a 2-dimensional format.</a:t>
            </a:r>
            <a:endParaRPr/>
          </a:p>
        </p:txBody>
      </p:sp>
      <p:sp>
        <p:nvSpPr>
          <p:cNvPr id="463" name="Google Shape;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36</a:t>
            </a:fld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623" y="2406722"/>
            <a:ext cx="2721963" cy="236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0374" y="2187862"/>
            <a:ext cx="3082699" cy="25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472" name="Google Shape;472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37</a:t>
            </a:fld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 rotWithShape="1">
          <a:blip r:embed="rId4">
            <a:alphaModFix/>
          </a:blip>
          <a:srcRect l="204" r="-169"/>
          <a:stretch/>
        </p:blipFill>
        <p:spPr>
          <a:xfrm>
            <a:off x="1003119" y="183412"/>
            <a:ext cx="6932101" cy="485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 – Hybrid plot</a:t>
            </a:r>
            <a:endParaRPr/>
          </a:p>
        </p:txBody>
      </p:sp>
      <p:sp>
        <p:nvSpPr>
          <p:cNvPr id="480" name="Google Shape;480;p38"/>
          <p:cNvSpPr txBox="1">
            <a:spLocks noGrp="1"/>
          </p:cNvSpPr>
          <p:nvPr>
            <p:ph type="body" idx="1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 b="1"/>
              <a:t>Hybrid plots – box plot + point plot. </a:t>
            </a:r>
            <a:endParaRPr/>
          </a:p>
        </p:txBody>
      </p:sp>
      <p:sp>
        <p:nvSpPr>
          <p:cNvPr id="481" name="Google Shape;481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38</a:t>
            </a:fld>
            <a:endParaRPr/>
          </a:p>
        </p:txBody>
      </p:sp>
      <p:pic>
        <p:nvPicPr>
          <p:cNvPr id="482" name="Google Shape;482;p38"/>
          <p:cNvPicPr preferRelativeResize="0"/>
          <p:nvPr/>
        </p:nvPicPr>
        <p:blipFill rotWithShape="1">
          <a:blip r:embed="rId4">
            <a:alphaModFix/>
          </a:blip>
          <a:srcRect r="40793" b="43789"/>
          <a:stretch/>
        </p:blipFill>
        <p:spPr>
          <a:xfrm>
            <a:off x="3161096" y="1800517"/>
            <a:ext cx="3584237" cy="2891246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8"/>
          <p:cNvSpPr txBox="1"/>
          <p:nvPr/>
        </p:nvSpPr>
        <p:spPr>
          <a:xfrm>
            <a:off x="0" y="4804946"/>
            <a:ext cx="757645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Saw et al. 2020, 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Altered Placental Chorionic Arterial Biomechanical Properties During Intrauterine Growth Restriction. Scientific Report. </a:t>
            </a:r>
            <a:r>
              <a:rPr lang="en-SG" sz="800" b="1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https://www.nature.com/articles/s41598-018-34834-5#Sec9</a:t>
            </a:r>
            <a:r>
              <a:rPr lang="en-SG" sz="800" b="1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490" name="Google Shape;490;p39"/>
          <p:cNvSpPr txBox="1">
            <a:spLocks noGrp="1"/>
          </p:cNvSpPr>
          <p:nvPr>
            <p:ph type="body" idx="1"/>
          </p:nvPr>
        </p:nvSpPr>
        <p:spPr>
          <a:xfrm>
            <a:off x="632975" y="1217059"/>
            <a:ext cx="8074798" cy="3452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SG" b="1"/>
              <a:t>Think of the key message. 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Eg: Different feature importance methods consistently show that Nuchal Fold has the highest importance score. </a:t>
            </a:r>
            <a:endParaRPr/>
          </a:p>
        </p:txBody>
      </p:sp>
      <p:sp>
        <p:nvSpPr>
          <p:cNvPr id="491" name="Google Shape;49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39</a:t>
            </a:fld>
            <a:endParaRPr/>
          </a:p>
        </p:txBody>
      </p:sp>
      <p:pic>
        <p:nvPicPr>
          <p:cNvPr id="492" name="Google Shape;492;p39" descr="figure 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55913" y="2503200"/>
            <a:ext cx="4737070" cy="25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9"/>
          <p:cNvSpPr/>
          <p:nvPr/>
        </p:nvSpPr>
        <p:spPr>
          <a:xfrm>
            <a:off x="1741714" y="2682240"/>
            <a:ext cx="5512526" cy="1634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3348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Is a </a:t>
            </a:r>
            <a:r>
              <a:rPr lang="en-SG">
                <a:solidFill>
                  <a:srgbClr val="0070C0"/>
                </a:solidFill>
              </a:rPr>
              <a:t>methodology</a:t>
            </a:r>
            <a:r>
              <a:rPr lang="en-SG"/>
              <a:t> that allows for </a:t>
            </a:r>
            <a:r>
              <a:rPr lang="en-SG">
                <a:solidFill>
                  <a:srgbClr val="0070C0"/>
                </a:solidFill>
              </a:rPr>
              <a:t>discovering or confirming a useful information</a:t>
            </a:r>
            <a:r>
              <a:rPr lang="en-SG"/>
              <a:t> about the data by </a:t>
            </a:r>
            <a:r>
              <a:rPr lang="en-SG">
                <a:solidFill>
                  <a:srgbClr val="0070C0"/>
                </a:solidFill>
              </a:rPr>
              <a:t>constructing and examining the graphical output</a:t>
            </a:r>
            <a:r>
              <a:rPr lang="en-SG"/>
              <a:t>. </a:t>
            </a:r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500" name="Google Shape;500;p40"/>
          <p:cNvSpPr txBox="1">
            <a:spLocks noGrp="1"/>
          </p:cNvSpPr>
          <p:nvPr>
            <p:ph type="body" idx="1"/>
          </p:nvPr>
        </p:nvSpPr>
        <p:spPr>
          <a:xfrm>
            <a:off x="632975" y="1413465"/>
            <a:ext cx="3773562" cy="325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SG" b="1"/>
              <a:t>Think of the key message. </a:t>
            </a:r>
            <a:endParaRPr/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/>
              <a:t>Eg: IUGR has higher collagen to elastin ratio as compared to normal (p &lt; 0.05)</a:t>
            </a:r>
            <a:endParaRPr/>
          </a:p>
        </p:txBody>
      </p:sp>
      <p:sp>
        <p:nvSpPr>
          <p:cNvPr id="501" name="Google Shape;501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40</a:t>
            </a:fld>
            <a:endParaRPr/>
          </a:p>
        </p:txBody>
      </p:sp>
      <p:sp>
        <p:nvSpPr>
          <p:cNvPr id="502" name="Google Shape;502;p40"/>
          <p:cNvSpPr txBox="1"/>
          <p:nvPr/>
        </p:nvSpPr>
        <p:spPr>
          <a:xfrm>
            <a:off x="0" y="4933441"/>
            <a:ext cx="757645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https://link.springer.com/article/10.1007/s10439-018-2019-5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06138" y="1413465"/>
            <a:ext cx="4637862" cy="3221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Tips and Tricks</a:t>
            </a:r>
            <a:endParaRPr/>
          </a:p>
        </p:txBody>
      </p:sp>
      <p:sp>
        <p:nvSpPr>
          <p:cNvPr id="510" name="Google Shape;510;p41"/>
          <p:cNvSpPr txBox="1">
            <a:spLocks noGrp="1"/>
          </p:cNvSpPr>
          <p:nvPr>
            <p:ph type="body" idx="1"/>
          </p:nvPr>
        </p:nvSpPr>
        <p:spPr>
          <a:xfrm>
            <a:off x="632975" y="1413465"/>
            <a:ext cx="3773562" cy="3255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 b="1"/>
              <a:t>Add rectangle to emphasis your main point</a:t>
            </a:r>
            <a:endParaRPr/>
          </a:p>
        </p:txBody>
      </p:sp>
      <p:sp>
        <p:nvSpPr>
          <p:cNvPr id="511" name="Google Shape;511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41</a:t>
            </a:fld>
            <a:endParaRPr/>
          </a:p>
        </p:txBody>
      </p:sp>
      <p:sp>
        <p:nvSpPr>
          <p:cNvPr id="512" name="Google Shape;512;p41"/>
          <p:cNvSpPr txBox="1"/>
          <p:nvPr/>
        </p:nvSpPr>
        <p:spPr>
          <a:xfrm>
            <a:off x="0" y="4933441"/>
            <a:ext cx="757645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8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https://nutsandboltsspeedtraining.com/powerpoint-tutorials/data-visualization/</a:t>
            </a:r>
            <a:r>
              <a:rPr lang="en-SG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800" b="1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75363" y="1429393"/>
            <a:ext cx="4067447" cy="290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Is the following a good visualization?</a:t>
            </a:r>
            <a:endParaRPr/>
          </a:p>
        </p:txBody>
      </p:sp>
      <p:sp>
        <p:nvSpPr>
          <p:cNvPr id="520" name="Google Shape;520;p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42</a:t>
            </a:fld>
            <a:endParaRPr/>
          </a:p>
        </p:txBody>
      </p:sp>
      <p:pic>
        <p:nvPicPr>
          <p:cNvPr id="521" name="Google Shape;52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6504" y="1195240"/>
            <a:ext cx="4410991" cy="384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8149590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Is the following a good visualization?</a:t>
            </a:r>
            <a:endParaRPr/>
          </a:p>
        </p:txBody>
      </p:sp>
      <p:sp>
        <p:nvSpPr>
          <p:cNvPr id="528" name="Google Shape;528;p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43</a:t>
            </a:fld>
            <a:endParaRPr/>
          </a:p>
        </p:txBody>
      </p:sp>
      <p:pic>
        <p:nvPicPr>
          <p:cNvPr id="529" name="Google Shape;5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2203" y="1309024"/>
            <a:ext cx="5557865" cy="361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Related Videos / Reference</a:t>
            </a:r>
            <a:endParaRPr/>
          </a:p>
        </p:txBody>
      </p:sp>
      <p:sp>
        <p:nvSpPr>
          <p:cNvPr id="537" name="Google Shape;537;p44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47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SG" b="1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Visualization in Python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marL="1397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SG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https://medium.com/@siddhardhan23/data-visualization-in-python-a90ddb706b23</a:t>
            </a:r>
            <a:r>
              <a:rPr lang="en-SG" sz="18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38" name="Google Shape;538;p4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Data Visualization</a:t>
            </a:r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5</a:t>
            </a:fld>
            <a:endParaRPr/>
          </a:p>
        </p:txBody>
      </p:sp>
      <p:pic>
        <p:nvPicPr>
          <p:cNvPr id="117" name="Google Shape;11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5854" y="1327057"/>
            <a:ext cx="6791508" cy="3714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Types of visualization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6</a:t>
            </a:fld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733245" y="1354346"/>
            <a:ext cx="8013939" cy="3329796"/>
            <a:chOff x="0" y="0"/>
            <a:chExt cx="8013939" cy="3329796"/>
          </a:xfrm>
        </p:grpSpPr>
        <p:cxnSp>
          <p:nvCxnSpPr>
            <p:cNvPr id="126" name="Google Shape;126;p6"/>
            <p:cNvCxnSpPr/>
            <p:nvPr/>
          </p:nvCxnSpPr>
          <p:spPr>
            <a:xfrm>
              <a:off x="0" y="0"/>
              <a:ext cx="8013939" cy="0"/>
            </a:xfrm>
            <a:prstGeom prst="straightConnector1">
              <a:avLst/>
            </a:prstGeom>
            <a:gradFill>
              <a:gsLst>
                <a:gs pos="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127" name="Google Shape;127;p6"/>
            <p:cNvSpPr/>
            <p:nvPr/>
          </p:nvSpPr>
          <p:spPr>
            <a:xfrm>
              <a:off x="0" y="0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 txBox="1"/>
            <p:nvPr/>
          </p:nvSpPr>
          <p:spPr>
            <a:xfrm>
              <a:off x="0" y="0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SG" sz="1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Communicate (Explanatory)	</a:t>
              </a:r>
              <a:endPara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722996" y="195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 txBox="1"/>
            <p:nvPr/>
          </p:nvSpPr>
          <p:spPr>
            <a:xfrm>
              <a:off x="1722996" y="195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data and ideas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6"/>
            <p:cNvCxnSpPr/>
            <p:nvPr/>
          </p:nvCxnSpPr>
          <p:spPr>
            <a:xfrm>
              <a:off x="1602787" y="411001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32" name="Google Shape;132;p6"/>
            <p:cNvSpPr/>
            <p:nvPr/>
          </p:nvSpPr>
          <p:spPr>
            <a:xfrm>
              <a:off x="1722996" y="4305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 txBox="1"/>
            <p:nvPr/>
          </p:nvSpPr>
          <p:spPr>
            <a:xfrm>
              <a:off x="1722996" y="4305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and inform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" name="Google Shape;134;p6"/>
            <p:cNvCxnSpPr/>
            <p:nvPr/>
          </p:nvCxnSpPr>
          <p:spPr>
            <a:xfrm>
              <a:off x="1602787" y="822002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35" name="Google Shape;135;p6"/>
            <p:cNvSpPr/>
            <p:nvPr/>
          </p:nvSpPr>
          <p:spPr>
            <a:xfrm>
              <a:off x="1722996" y="8415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1722996" y="8415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Provide evidence and support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7" name="Google Shape;137;p6"/>
            <p:cNvCxnSpPr/>
            <p:nvPr/>
          </p:nvCxnSpPr>
          <p:spPr>
            <a:xfrm>
              <a:off x="1602787" y="1233004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38" name="Google Shape;138;p6"/>
            <p:cNvSpPr/>
            <p:nvPr/>
          </p:nvSpPr>
          <p:spPr>
            <a:xfrm>
              <a:off x="1722996" y="1252575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 txBox="1"/>
            <p:nvPr/>
          </p:nvSpPr>
          <p:spPr>
            <a:xfrm>
              <a:off x="1722996" y="1252575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Influence and Persuade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0" name="Google Shape;140;p6"/>
            <p:cNvCxnSpPr/>
            <p:nvPr/>
          </p:nvCxnSpPr>
          <p:spPr>
            <a:xfrm>
              <a:off x="1602787" y="1644005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41" name="Google Shape;141;p6"/>
            <p:cNvCxnSpPr/>
            <p:nvPr/>
          </p:nvCxnSpPr>
          <p:spPr>
            <a:xfrm>
              <a:off x="0" y="1664898"/>
              <a:ext cx="8013939" cy="0"/>
            </a:xfrm>
            <a:prstGeom prst="straightConnector1">
              <a:avLst/>
            </a:prstGeom>
            <a:gradFill>
              <a:gsLst>
                <a:gs pos="0">
                  <a:schemeClr val="lt1"/>
                </a:gs>
                <a:gs pos="100000">
                  <a:schemeClr val="lt1"/>
                </a:gs>
              </a:gsLst>
              <a:lin ang="1620000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142" name="Google Shape;142;p6"/>
            <p:cNvSpPr/>
            <p:nvPr/>
          </p:nvSpPr>
          <p:spPr>
            <a:xfrm>
              <a:off x="0" y="1664898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0" y="1664898"/>
              <a:ext cx="1602787" cy="16648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SG" sz="17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Analyze (Exploratory)</a:t>
              </a:r>
              <a:endPara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1722996" y="1684469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 txBox="1"/>
            <p:nvPr/>
          </p:nvSpPr>
          <p:spPr>
            <a:xfrm>
              <a:off x="1722996" y="1684469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Explore the data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6" name="Google Shape;146;p6"/>
            <p:cNvCxnSpPr/>
            <p:nvPr/>
          </p:nvCxnSpPr>
          <p:spPr>
            <a:xfrm>
              <a:off x="1602787" y="2075899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47" name="Google Shape;147;p6"/>
            <p:cNvSpPr/>
            <p:nvPr/>
          </p:nvSpPr>
          <p:spPr>
            <a:xfrm>
              <a:off x="1722996" y="20954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 txBox="1"/>
            <p:nvPr/>
          </p:nvSpPr>
          <p:spPr>
            <a:xfrm>
              <a:off x="1722996" y="2095471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Assess a situation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9" name="Google Shape;149;p6"/>
            <p:cNvCxnSpPr/>
            <p:nvPr/>
          </p:nvCxnSpPr>
          <p:spPr>
            <a:xfrm>
              <a:off x="1602787" y="2486901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50" name="Google Shape;150;p6"/>
            <p:cNvSpPr/>
            <p:nvPr/>
          </p:nvSpPr>
          <p:spPr>
            <a:xfrm>
              <a:off x="1722996" y="25064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 txBox="1"/>
            <p:nvPr/>
          </p:nvSpPr>
          <p:spPr>
            <a:xfrm>
              <a:off x="1722996" y="2506472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Determine how to proceed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2" name="Google Shape;152;p6"/>
            <p:cNvCxnSpPr/>
            <p:nvPr/>
          </p:nvCxnSpPr>
          <p:spPr>
            <a:xfrm>
              <a:off x="1602787" y="2897902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53" name="Google Shape;153;p6"/>
            <p:cNvSpPr/>
            <p:nvPr/>
          </p:nvSpPr>
          <p:spPr>
            <a:xfrm>
              <a:off x="1722996" y="29174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 txBox="1"/>
            <p:nvPr/>
          </p:nvSpPr>
          <p:spPr>
            <a:xfrm>
              <a:off x="1722996" y="2917474"/>
              <a:ext cx="6290942" cy="3914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SG"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Decide what to do</a:t>
              </a:r>
              <a:endParaRPr/>
            </a:p>
          </p:txBody>
        </p:sp>
        <p:cxnSp>
          <p:nvCxnSpPr>
            <p:cNvPr id="155" name="Google Shape;155;p6"/>
            <p:cNvCxnSpPr/>
            <p:nvPr/>
          </p:nvCxnSpPr>
          <p:spPr>
            <a:xfrm>
              <a:off x="1602787" y="3308904"/>
              <a:ext cx="6411151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Challenges in Information Visualization</a:t>
            </a:r>
            <a:endParaRPr/>
          </a:p>
        </p:txBody>
      </p:sp>
      <p:sp>
        <p:nvSpPr>
          <p:cNvPr id="162" name="Google Shape;162;p7"/>
          <p:cNvSpPr txBox="1">
            <a:spLocks noGrp="1"/>
          </p:cNvSpPr>
          <p:nvPr>
            <p:ph type="body" idx="1"/>
          </p:nvPr>
        </p:nvSpPr>
        <p:spPr>
          <a:xfrm>
            <a:off x="632975" y="1314922"/>
            <a:ext cx="8074798" cy="338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627063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Which graphs should be used? </a:t>
            </a:r>
            <a:endParaRPr/>
          </a:p>
          <a:p>
            <a:pPr marL="627063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How to create these graphs?</a:t>
            </a:r>
            <a:endParaRPr/>
          </a:p>
          <a:p>
            <a:pPr marL="627063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</a:pPr>
            <a:r>
              <a:rPr lang="en-SG" sz="2400"/>
              <a:t>How should these graphs be analyzed?</a:t>
            </a:r>
            <a:endParaRPr/>
          </a:p>
          <a:p>
            <a:pPr marL="627063" lvl="1" indent="-31750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2400"/>
              <a:buChar char="•"/>
            </a:pPr>
            <a:r>
              <a:rPr lang="en-SG" sz="2400"/>
              <a:t>How to make graphs look good for publication / presentation? </a:t>
            </a:r>
            <a:endParaRPr sz="2000"/>
          </a:p>
        </p:txBody>
      </p:sp>
      <p:sp>
        <p:nvSpPr>
          <p:cNvPr id="163" name="Google Shape;163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Importance of Visualization</a:t>
            </a:r>
            <a:endParaRPr/>
          </a:p>
        </p:txBody>
      </p:sp>
      <p:sp>
        <p:nvSpPr>
          <p:cNvPr id="170" name="Google Shape;170;p8"/>
          <p:cNvSpPr txBox="1">
            <a:spLocks noGrp="1"/>
          </p:cNvSpPr>
          <p:nvPr>
            <p:ph type="body" idx="1"/>
          </p:nvPr>
        </p:nvSpPr>
        <p:spPr>
          <a:xfrm>
            <a:off x="632975" y="1314922"/>
            <a:ext cx="8074798" cy="3388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627063" lvl="1" indent="-3174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Human sight = primary resources for information understanding </a:t>
            </a:r>
            <a:endParaRPr/>
          </a:p>
          <a:p>
            <a:pPr marL="627063" lvl="1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Picture speaks thousand words.</a:t>
            </a:r>
            <a:endParaRPr/>
          </a:p>
          <a:p>
            <a:pPr marL="627063" lvl="1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The way of data visualization may affect decision making. </a:t>
            </a:r>
            <a:endParaRPr/>
          </a:p>
          <a:p>
            <a:pPr marL="627063" lvl="1" indent="-317499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SG" sz="2400"/>
              <a:t>Understand how we see 🡪 better displays</a:t>
            </a:r>
            <a:endParaRPr/>
          </a:p>
          <a:p>
            <a:pPr marL="627063" lvl="1" indent="-317499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ct val="100000"/>
              <a:buChar char="•"/>
            </a:pPr>
            <a:r>
              <a:rPr lang="en-SG" sz="2400"/>
              <a:t>Know your audience</a:t>
            </a:r>
            <a:endParaRPr sz="2400"/>
          </a:p>
        </p:txBody>
      </p:sp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SG" b="1">
                <a:solidFill>
                  <a:srgbClr val="FFFFFF"/>
                </a:solidFill>
              </a:rPr>
              <a:t>Ineffective Visualization - Complicated</a:t>
            </a: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SG"/>
              <a:t>9</a:t>
            </a:fld>
            <a:endParaRPr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4">
            <a:alphaModFix/>
          </a:blip>
          <a:srcRect t="7324" b="7324"/>
          <a:stretch/>
        </p:blipFill>
        <p:spPr>
          <a:xfrm>
            <a:off x="510520" y="1354292"/>
            <a:ext cx="8004830" cy="3412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1631</Words>
  <Application>Microsoft Office PowerPoint</Application>
  <PresentationFormat>On-screen Show (16:9)</PresentationFormat>
  <Paragraphs>243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Office Theme</vt:lpstr>
      <vt:lpstr>Simple Light</vt:lpstr>
      <vt:lpstr>PowerPoint Presentation</vt:lpstr>
      <vt:lpstr>Outline</vt:lpstr>
      <vt:lpstr>Learning Outcomes</vt:lpstr>
      <vt:lpstr>Data Visualization</vt:lpstr>
      <vt:lpstr>Data Visualization</vt:lpstr>
      <vt:lpstr>Types of visualization</vt:lpstr>
      <vt:lpstr>Challenges in Information Visualization</vt:lpstr>
      <vt:lpstr>Importance of Visualization</vt:lpstr>
      <vt:lpstr>Ineffective Visualization - Complicated</vt:lpstr>
      <vt:lpstr>Ineffective Visualization - Example</vt:lpstr>
      <vt:lpstr>Ineffective Visualization - Example</vt:lpstr>
      <vt:lpstr>Ineffective Visualization - Example</vt:lpstr>
      <vt:lpstr>Data Visualization</vt:lpstr>
      <vt:lpstr>Type of Graphs</vt:lpstr>
      <vt:lpstr>Data Visualization – Bar/Column Chart</vt:lpstr>
      <vt:lpstr>Data Visualization – Bar/Column Chart</vt:lpstr>
      <vt:lpstr>Data Visualization – Bar/Column Chart</vt:lpstr>
      <vt:lpstr>Data Visualization – Bar/Column Chart</vt:lpstr>
      <vt:lpstr>Data Visualization – Bar/Column Chart</vt:lpstr>
      <vt:lpstr>Data Visualization – Box plot</vt:lpstr>
      <vt:lpstr>Data Visualization –Box plot</vt:lpstr>
      <vt:lpstr>Data Visualization – Line Graph</vt:lpstr>
      <vt:lpstr>Data Visualization – Line Graph</vt:lpstr>
      <vt:lpstr>Data Visualization – Line Graph</vt:lpstr>
      <vt:lpstr>Data Visualization – Line Graph</vt:lpstr>
      <vt:lpstr>Data Visualization – Pie Chart</vt:lpstr>
      <vt:lpstr>Data Visualization – Pie Chart</vt:lpstr>
      <vt:lpstr>Data Visualization – Scatter Plot</vt:lpstr>
      <vt:lpstr>Data Visualization – Scatter Plot</vt:lpstr>
      <vt:lpstr>Data Visualization – Scatter Plot</vt:lpstr>
      <vt:lpstr>Data Visualization – Scatter Plot</vt:lpstr>
      <vt:lpstr>Data Visualization – Scatter Plot</vt:lpstr>
      <vt:lpstr>Data Visualization – Histogram</vt:lpstr>
      <vt:lpstr>Data Visualization – Pair plot</vt:lpstr>
      <vt:lpstr>Data Visualization – Heatmap</vt:lpstr>
      <vt:lpstr>Data Visualization – Contour plot</vt:lpstr>
      <vt:lpstr>Data Visualization</vt:lpstr>
      <vt:lpstr>Data Visualization – Hybrid plot</vt:lpstr>
      <vt:lpstr>Tips and Tricks</vt:lpstr>
      <vt:lpstr>Tips and Tricks</vt:lpstr>
      <vt:lpstr>Tips and Tricks</vt:lpstr>
      <vt:lpstr>Is the following a good visualization?</vt:lpstr>
      <vt:lpstr>Is the following a good visualization?</vt:lpstr>
      <vt:lpstr>Related Videos /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shiernee saw</dc:creator>
  <cp:lastModifiedBy>shiernee saw</cp:lastModifiedBy>
  <cp:revision>1</cp:revision>
  <dcterms:modified xsi:type="dcterms:W3CDTF">2023-10-02T06:23:15Z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